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42"/>
  </p:notesMasterIdLst>
  <p:sldIdLst>
    <p:sldId id="256" r:id="rId2"/>
    <p:sldId id="257" r:id="rId3"/>
    <p:sldId id="259" r:id="rId4"/>
    <p:sldId id="269" r:id="rId5"/>
    <p:sldId id="270" r:id="rId6"/>
    <p:sldId id="267" r:id="rId7"/>
    <p:sldId id="271" r:id="rId8"/>
    <p:sldId id="272" r:id="rId9"/>
    <p:sldId id="268" r:id="rId10"/>
    <p:sldId id="284" r:id="rId11"/>
    <p:sldId id="258" r:id="rId12"/>
    <p:sldId id="285" r:id="rId13"/>
    <p:sldId id="287" r:id="rId14"/>
    <p:sldId id="288" r:id="rId15"/>
    <p:sldId id="289" r:id="rId16"/>
    <p:sldId id="290" r:id="rId17"/>
    <p:sldId id="291" r:id="rId18"/>
    <p:sldId id="292" r:id="rId19"/>
    <p:sldId id="286" r:id="rId20"/>
    <p:sldId id="293" r:id="rId21"/>
    <p:sldId id="281" r:id="rId22"/>
    <p:sldId id="283" r:id="rId23"/>
    <p:sldId id="282" r:id="rId24"/>
    <p:sldId id="302" r:id="rId25"/>
    <p:sldId id="266" r:id="rId26"/>
    <p:sldId id="294" r:id="rId27"/>
    <p:sldId id="295" r:id="rId28"/>
    <p:sldId id="299" r:id="rId29"/>
    <p:sldId id="301" r:id="rId30"/>
    <p:sldId id="300" r:id="rId31"/>
    <p:sldId id="298" r:id="rId32"/>
    <p:sldId id="297" r:id="rId33"/>
    <p:sldId id="274" r:id="rId34"/>
    <p:sldId id="275" r:id="rId35"/>
    <p:sldId id="276" r:id="rId36"/>
    <p:sldId id="278" r:id="rId37"/>
    <p:sldId id="280" r:id="rId38"/>
    <p:sldId id="279" r:id="rId39"/>
    <p:sldId id="273" r:id="rId40"/>
    <p:sldId id="260"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CA20CF0E-31D9-4F3C-B36A-E41516EF30D5}">
      <dgm:prSet phldrT="[טקסט]"/>
      <dgm:spPr/>
      <dgm:t>
        <a:bodyPr/>
        <a:lstStyle/>
        <a:p>
          <a:pPr rtl="1"/>
          <a:r>
            <a:rPr lang="en-US" dirty="0"/>
            <a:t>Point GMM(2020)</a:t>
          </a:r>
          <a:endParaRPr lang="he-IL" dirty="0"/>
        </a:p>
      </dgm:t>
    </dgm:pt>
    <dgm:pt modelId="{DEA907D5-2680-4452-A0F2-AAE0C5C416BF}" type="parTrans" cxnId="{9232BAB5-0950-4BB0-957B-82B72C794929}">
      <dgm:prSet/>
      <dgm:spPr/>
      <dgm:t>
        <a:bodyPr/>
        <a:lstStyle/>
        <a:p>
          <a:pPr rtl="1"/>
          <a:endParaRPr lang="he-IL"/>
        </a:p>
      </dgm:t>
    </dgm:pt>
    <dgm:pt modelId="{F740C863-0794-4305-AD64-6FEDA6D3342F}" type="sibTrans" cxnId="{9232BAB5-0950-4BB0-957B-82B72C794929}">
      <dgm:prSet/>
      <dgm:spPr/>
      <dgm:t>
        <a:bodyPr/>
        <a:lstStyle/>
        <a:p>
          <a:pPr rtl="1"/>
          <a:endParaRPr lang="he-IL"/>
        </a:p>
      </dgm:t>
    </dgm:pt>
    <dgm:pt modelId="{3490A8F2-817A-43FA-8FE2-2B7CA3EA87A7}">
      <dgm:prSet phldrT="[טקסט]"/>
      <dgm:spPr/>
      <dgm:t>
        <a:bodyPr/>
        <a:lstStyle/>
        <a:p>
          <a:pPr rtl="1"/>
          <a:r>
            <a:rPr lang="en-US" dirty="0"/>
            <a:t>Point Conv(2020)</a:t>
          </a:r>
          <a:endParaRPr lang="he-IL" dirty="0"/>
        </a:p>
      </dgm:t>
    </dgm:pt>
    <dgm:pt modelId="{36C70E28-BA87-40B5-A62C-0F6416ACB948}" type="parTrans" cxnId="{7A8F4366-8545-415B-9001-CAB295772AC2}">
      <dgm:prSet/>
      <dgm:spPr/>
      <dgm:t>
        <a:bodyPr/>
        <a:lstStyle/>
        <a:p>
          <a:pPr rtl="1"/>
          <a:endParaRPr lang="he-IL"/>
        </a:p>
      </dgm:t>
    </dgm:pt>
    <dgm:pt modelId="{6D418E11-DDD9-45B1-BCC3-AF654337C015}" type="sibTrans" cxnId="{7A8F4366-8545-415B-9001-CAB295772AC2}">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6" custScaleX="141611">
        <dgm:presLayoutVars>
          <dgm:bulletEnabled val="1"/>
        </dgm:presLayoutVars>
      </dgm:prSet>
      <dgm:spPr/>
    </dgm:pt>
    <dgm:pt modelId="{182D05E4-05B6-44A8-9542-54A910F2F8E8}" type="pres">
      <dgm:prSet presAssocID="{633D8EC2-62A1-4428-9C57-62302CE6EB3D}" presName="circleA" presStyleLbl="node1" presStyleIdx="0" presStyleCnt="6"/>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6"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6"/>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6" custScaleX="141732">
        <dgm:presLayoutVars>
          <dgm:bulletEnabled val="1"/>
        </dgm:presLayoutVars>
      </dgm:prSet>
      <dgm:spPr/>
    </dgm:pt>
    <dgm:pt modelId="{0DE8F0F5-5962-4594-9711-413ED32BFF41}" type="pres">
      <dgm:prSet presAssocID="{076AD113-9ADF-44C9-820B-1FB974C6B3E2}" presName="circleA" presStyleLbl="node1" presStyleIdx="2" presStyleCnt="6"/>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CF1A8C2D-82D1-4A68-835C-99BBB861BAEA}" type="pres">
      <dgm:prSet presAssocID="{CA20CF0E-31D9-4F3C-B36A-E41516EF30D5}" presName="compositeB" presStyleCnt="0"/>
      <dgm:spPr/>
    </dgm:pt>
    <dgm:pt modelId="{F32AE320-15BC-4A9C-AF79-2046DE16E574}" type="pres">
      <dgm:prSet presAssocID="{CA20CF0E-31D9-4F3C-B36A-E41516EF30D5}" presName="textB" presStyleLbl="revTx" presStyleIdx="3" presStyleCnt="6" custScaleX="167301">
        <dgm:presLayoutVars>
          <dgm:bulletEnabled val="1"/>
        </dgm:presLayoutVars>
      </dgm:prSet>
      <dgm:spPr/>
    </dgm:pt>
    <dgm:pt modelId="{143F6AE4-6B25-440F-97B8-E2124C56464D}" type="pres">
      <dgm:prSet presAssocID="{CA20CF0E-31D9-4F3C-B36A-E41516EF30D5}" presName="circleB" presStyleLbl="node1" presStyleIdx="3" presStyleCnt="6"/>
      <dgm:spPr/>
    </dgm:pt>
    <dgm:pt modelId="{ADA0EB42-41B2-49AB-A3C3-72AB4081E2A2}" type="pres">
      <dgm:prSet presAssocID="{CA20CF0E-31D9-4F3C-B36A-E41516EF30D5}" presName="spaceB" presStyleCnt="0"/>
      <dgm:spPr/>
    </dgm:pt>
    <dgm:pt modelId="{E47FB83D-7770-4A11-B0B4-A9285061CC1B}" type="pres">
      <dgm:prSet presAssocID="{F740C863-0794-4305-AD64-6FEDA6D3342F}" presName="space" presStyleCnt="0"/>
      <dgm:spPr/>
    </dgm:pt>
    <dgm:pt modelId="{DD5A324D-70C7-4A2F-BA94-20A8D71FF003}" type="pres">
      <dgm:prSet presAssocID="{3490A8F2-817A-43FA-8FE2-2B7CA3EA87A7}" presName="compositeA" presStyleCnt="0"/>
      <dgm:spPr/>
    </dgm:pt>
    <dgm:pt modelId="{D527AD9E-A71E-4FA9-A102-D2F6297FC489}" type="pres">
      <dgm:prSet presAssocID="{3490A8F2-817A-43FA-8FE2-2B7CA3EA87A7}" presName="textA" presStyleLbl="revTx" presStyleIdx="4" presStyleCnt="6" custScaleX="145762">
        <dgm:presLayoutVars>
          <dgm:bulletEnabled val="1"/>
        </dgm:presLayoutVars>
      </dgm:prSet>
      <dgm:spPr/>
    </dgm:pt>
    <dgm:pt modelId="{932FD320-6B62-4A08-BAD8-83DDCF4B8510}" type="pres">
      <dgm:prSet presAssocID="{3490A8F2-817A-43FA-8FE2-2B7CA3EA87A7}" presName="circleA" presStyleLbl="node1" presStyleIdx="4" presStyleCnt="6"/>
      <dgm:spPr/>
    </dgm:pt>
    <dgm:pt modelId="{7EE3EF2C-8B8C-424F-93DC-D36AB3BC12CA}" type="pres">
      <dgm:prSet presAssocID="{3490A8F2-817A-43FA-8FE2-2B7CA3EA87A7}" presName="spaceA" presStyleCnt="0"/>
      <dgm:spPr/>
    </dgm:pt>
    <dgm:pt modelId="{C7B6ABAD-2C17-4701-82AC-840B2E691B8D}" type="pres">
      <dgm:prSet presAssocID="{6D418E11-DDD9-45B1-BCC3-AF654337C015}" presName="space" presStyleCnt="0"/>
      <dgm:spPr/>
    </dgm:pt>
    <dgm:pt modelId="{D5B1E422-3364-4E06-9C4A-94ECA92CACAC}" type="pres">
      <dgm:prSet presAssocID="{C12807BF-43CE-4C4D-B88C-FF21E5C91F46}" presName="compositeB" presStyleCnt="0"/>
      <dgm:spPr/>
    </dgm:pt>
    <dgm:pt modelId="{7EFA8A11-374C-44B4-9D5E-888EBE87FEC9}" type="pres">
      <dgm:prSet presAssocID="{C12807BF-43CE-4C4D-B88C-FF21E5C91F46}" presName="textB" presStyleLbl="revTx" presStyleIdx="5" presStyleCnt="6">
        <dgm:presLayoutVars>
          <dgm:bulletEnabled val="1"/>
        </dgm:presLayoutVars>
      </dgm:prSet>
      <dgm:spPr/>
    </dgm:pt>
    <dgm:pt modelId="{FF3EFEE0-3E26-49FE-8834-A0BCF587E02C}" type="pres">
      <dgm:prSet presAssocID="{C12807BF-43CE-4C4D-B88C-FF21E5C91F46}" presName="circleB" presStyleLbl="node1" presStyleIdx="5" presStyleCnt="6"/>
      <dgm:spPr/>
    </dgm:pt>
    <dgm:pt modelId="{49A4D4B8-BCD9-455C-A4A2-73652E7097AC}"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BDB8EE3B-5CB6-4415-AF17-5CA5B7BA2095}" type="presOf" srcId="{C12807BF-43CE-4C4D-B88C-FF21E5C91F46}" destId="{7EFA8A11-374C-44B4-9D5E-888EBE87FEC9}" srcOrd="0" destOrd="0" presId="urn:microsoft.com/office/officeart/2005/8/layout/hProcess11"/>
    <dgm:cxn modelId="{9B2E8840-D9AC-4FAC-8E9D-BB9CDB2353E2}" type="presOf" srcId="{CA20CF0E-31D9-4F3C-B36A-E41516EF30D5}" destId="{F32AE320-15BC-4A9C-AF79-2046DE16E574}" srcOrd="0" destOrd="0" presId="urn:microsoft.com/office/officeart/2005/8/layout/hProcess11"/>
    <dgm:cxn modelId="{7A8F4366-8545-415B-9001-CAB295772AC2}" srcId="{D4C3FDA4-A4AB-492E-ADA4-29F1AC76ABC7}" destId="{3490A8F2-817A-43FA-8FE2-2B7CA3EA87A7}" srcOrd="4" destOrd="0" parTransId="{36C70E28-BA87-40B5-A62C-0F6416ACB948}" sibTransId="{6D418E11-DDD9-45B1-BCC3-AF654337C015}"/>
    <dgm:cxn modelId="{CAD98E6A-E153-47BC-8BCA-2B3DA2E31BAE}" srcId="{D4C3FDA4-A4AB-492E-ADA4-29F1AC76ABC7}" destId="{076AD113-9ADF-44C9-820B-1FB974C6B3E2}" srcOrd="2" destOrd="0" parTransId="{ED019F6D-48B2-4664-B253-4F90551AD0D9}" sibTransId="{49DFE690-8FC8-4554-A25E-555C54F3C12D}"/>
    <dgm:cxn modelId="{C1F61C6B-6F19-4E54-99B0-CB2A2B3A1118}" type="presOf" srcId="{3490A8F2-817A-43FA-8FE2-2B7CA3EA87A7}" destId="{D527AD9E-A71E-4FA9-A102-D2F6297FC489}" srcOrd="0" destOrd="0" presId="urn:microsoft.com/office/officeart/2005/8/layout/hProcess11"/>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9232BAB5-0950-4BB0-957B-82B72C794929}" srcId="{D4C3FDA4-A4AB-492E-ADA4-29F1AC76ABC7}" destId="{CA20CF0E-31D9-4F3C-B36A-E41516EF30D5}" srcOrd="3" destOrd="0" parTransId="{DEA907D5-2680-4452-A0F2-AAE0C5C416BF}" sibTransId="{F740C863-0794-4305-AD64-6FEDA6D3342F}"/>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5"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A31BD968-DB6C-43DD-9D7D-7AC099754084}" type="presParOf" srcId="{D3C7FD77-B55B-45AE-A6ED-528BD3EA1C2C}" destId="{CF1A8C2D-82D1-4A68-835C-99BBB861BAEA}" srcOrd="6" destOrd="0" presId="urn:microsoft.com/office/officeart/2005/8/layout/hProcess11"/>
    <dgm:cxn modelId="{8A1CDB57-49D5-4197-9402-FFB758B9F697}" type="presParOf" srcId="{CF1A8C2D-82D1-4A68-835C-99BBB861BAEA}" destId="{F32AE320-15BC-4A9C-AF79-2046DE16E574}" srcOrd="0" destOrd="0" presId="urn:microsoft.com/office/officeart/2005/8/layout/hProcess11"/>
    <dgm:cxn modelId="{DEB2A517-9C99-4E6B-A0A8-BFD8D036CCDC}" type="presParOf" srcId="{CF1A8C2D-82D1-4A68-835C-99BBB861BAEA}" destId="{143F6AE4-6B25-440F-97B8-E2124C56464D}" srcOrd="1" destOrd="0" presId="urn:microsoft.com/office/officeart/2005/8/layout/hProcess11"/>
    <dgm:cxn modelId="{E44ED1C5-2610-4A6E-A16F-8FC0C4F291D0}" type="presParOf" srcId="{CF1A8C2D-82D1-4A68-835C-99BBB861BAEA}" destId="{ADA0EB42-41B2-49AB-A3C3-72AB4081E2A2}" srcOrd="2" destOrd="0" presId="urn:microsoft.com/office/officeart/2005/8/layout/hProcess11"/>
    <dgm:cxn modelId="{B648DA38-2CE4-4E90-8957-C82A0ADAEB2D}" type="presParOf" srcId="{D3C7FD77-B55B-45AE-A6ED-528BD3EA1C2C}" destId="{E47FB83D-7770-4A11-B0B4-A9285061CC1B}" srcOrd="7" destOrd="0" presId="urn:microsoft.com/office/officeart/2005/8/layout/hProcess11"/>
    <dgm:cxn modelId="{BCE871EC-B804-473F-A10B-3E5B8B09706E}" type="presParOf" srcId="{D3C7FD77-B55B-45AE-A6ED-528BD3EA1C2C}" destId="{DD5A324D-70C7-4A2F-BA94-20A8D71FF003}" srcOrd="8" destOrd="0" presId="urn:microsoft.com/office/officeart/2005/8/layout/hProcess11"/>
    <dgm:cxn modelId="{2974BBF4-8AF3-421E-8B7B-552165F86A43}" type="presParOf" srcId="{DD5A324D-70C7-4A2F-BA94-20A8D71FF003}" destId="{D527AD9E-A71E-4FA9-A102-D2F6297FC489}" srcOrd="0" destOrd="0" presId="urn:microsoft.com/office/officeart/2005/8/layout/hProcess11"/>
    <dgm:cxn modelId="{DA9F8F81-070A-49BF-8381-9DE981548E0B}" type="presParOf" srcId="{DD5A324D-70C7-4A2F-BA94-20A8D71FF003}" destId="{932FD320-6B62-4A08-BAD8-83DDCF4B8510}" srcOrd="1" destOrd="0" presId="urn:microsoft.com/office/officeart/2005/8/layout/hProcess11"/>
    <dgm:cxn modelId="{568DA48A-D5B3-4C58-9FF0-31E7EEB0096D}" type="presParOf" srcId="{DD5A324D-70C7-4A2F-BA94-20A8D71FF003}" destId="{7EE3EF2C-8B8C-424F-93DC-D36AB3BC12CA}" srcOrd="2" destOrd="0" presId="urn:microsoft.com/office/officeart/2005/8/layout/hProcess11"/>
    <dgm:cxn modelId="{F4F2C27B-308E-4D5E-AF88-E59361014F6E}" type="presParOf" srcId="{D3C7FD77-B55B-45AE-A6ED-528BD3EA1C2C}" destId="{C7B6ABAD-2C17-4701-82AC-840B2E691B8D}" srcOrd="9" destOrd="0" presId="urn:microsoft.com/office/officeart/2005/8/layout/hProcess11"/>
    <dgm:cxn modelId="{202A1956-BA0C-4255-8990-08FAE651EF0A}" type="presParOf" srcId="{D3C7FD77-B55B-45AE-A6ED-528BD3EA1C2C}" destId="{D5B1E422-3364-4E06-9C4A-94ECA92CACAC}" srcOrd="10" destOrd="0" presId="urn:microsoft.com/office/officeart/2005/8/layout/hProcess11"/>
    <dgm:cxn modelId="{64DF4AA8-B8F2-4E60-8D53-949621B3FB97}" type="presParOf" srcId="{D5B1E422-3364-4E06-9C4A-94ECA92CACAC}" destId="{7EFA8A11-374C-44B4-9D5E-888EBE87FEC9}" srcOrd="0" destOrd="0" presId="urn:microsoft.com/office/officeart/2005/8/layout/hProcess11"/>
    <dgm:cxn modelId="{3E81D6B9-FB15-4B5B-A55F-BD6C93ED48D6}" type="presParOf" srcId="{D5B1E422-3364-4E06-9C4A-94ECA92CACAC}" destId="{FF3EFEE0-3E26-49FE-8834-A0BCF587E02C}" srcOrd="1" destOrd="0" presId="urn:microsoft.com/office/officeart/2005/8/layout/hProcess11"/>
    <dgm:cxn modelId="{1AFB328D-2AF2-4173-A979-EBBA47F258E3}" type="presParOf" srcId="{D5B1E422-3364-4E06-9C4A-94ECA92CACAC}" destId="{49A4D4B8-BCD9-455C-A4A2-73652E7097A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444" y="0"/>
          <a:ext cx="1668763"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rtl="1">
            <a:lnSpc>
              <a:spcPct val="90000"/>
            </a:lnSpc>
            <a:spcBef>
              <a:spcPct val="0"/>
            </a:spcBef>
            <a:spcAft>
              <a:spcPct val="35000"/>
            </a:spcAft>
            <a:buNone/>
          </a:pPr>
          <a:r>
            <a:rPr lang="en-US" sz="1500" kern="1200" dirty="0"/>
            <a:t>Point net(2017)</a:t>
          </a:r>
          <a:endParaRPr lang="he-IL" sz="1500" kern="1200" dirty="0"/>
        </a:p>
      </dsp:txBody>
      <dsp:txXfrm>
        <a:off x="3444" y="0"/>
        <a:ext cx="1668763" cy="1455164"/>
      </dsp:txXfrm>
    </dsp:sp>
    <dsp:sp modelId="{182D05E4-05B6-44A8-9542-54A910F2F8E8}">
      <dsp:nvSpPr>
        <dsp:cNvPr id="0" name=""/>
        <dsp:cNvSpPr/>
      </dsp:nvSpPr>
      <dsp:spPr>
        <a:xfrm>
          <a:off x="65593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1749677" y="2182746"/>
          <a:ext cx="204230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rtl="1">
            <a:lnSpc>
              <a:spcPct val="90000"/>
            </a:lnSpc>
            <a:spcBef>
              <a:spcPct val="0"/>
            </a:spcBef>
            <a:spcAft>
              <a:spcPct val="35000"/>
            </a:spcAft>
            <a:buNone/>
          </a:pPr>
          <a:r>
            <a:rPr lang="en-US" sz="1500" kern="1200" dirty="0"/>
            <a:t>Point net ++(2017)</a:t>
          </a:r>
          <a:endParaRPr lang="he-IL" sz="1500" kern="1200" dirty="0"/>
        </a:p>
      </dsp:txBody>
      <dsp:txXfrm>
        <a:off x="1749677" y="2182746"/>
        <a:ext cx="2042309" cy="1455164"/>
      </dsp:txXfrm>
    </dsp:sp>
    <dsp:sp modelId="{D1B5517A-CA6B-443A-82C0-4A37D9F64F99}">
      <dsp:nvSpPr>
        <dsp:cNvPr id="0" name=""/>
        <dsp:cNvSpPr/>
      </dsp:nvSpPr>
      <dsp:spPr>
        <a:xfrm>
          <a:off x="2570387"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3832358" y="0"/>
          <a:ext cx="167018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CNN(2018)</a:t>
          </a:r>
          <a:endParaRPr lang="he-IL" sz="1400" kern="1200" dirty="0"/>
        </a:p>
      </dsp:txBody>
      <dsp:txXfrm>
        <a:off x="3832358" y="0"/>
        <a:ext cx="1670189" cy="1455164"/>
      </dsp:txXfrm>
    </dsp:sp>
    <dsp:sp modelId="{0DE8F0F5-5962-4594-9711-413ED32BFF41}">
      <dsp:nvSpPr>
        <dsp:cNvPr id="0" name=""/>
        <dsp:cNvSpPr/>
      </dsp:nvSpPr>
      <dsp:spPr>
        <a:xfrm>
          <a:off x="4485558"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2AE320-15BC-4A9C-AF79-2046DE16E574}">
      <dsp:nvSpPr>
        <dsp:cNvPr id="0" name=""/>
        <dsp:cNvSpPr/>
      </dsp:nvSpPr>
      <dsp:spPr>
        <a:xfrm>
          <a:off x="5561469" y="2182746"/>
          <a:ext cx="1971498"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Point GMM(2020)</a:t>
          </a:r>
          <a:endParaRPr lang="he-IL" sz="1400" kern="1200" dirty="0"/>
        </a:p>
      </dsp:txBody>
      <dsp:txXfrm>
        <a:off x="5561469" y="2182746"/>
        <a:ext cx="1971498" cy="1455164"/>
      </dsp:txXfrm>
    </dsp:sp>
    <dsp:sp modelId="{143F6AE4-6B25-440F-97B8-E2124C56464D}">
      <dsp:nvSpPr>
        <dsp:cNvPr id="0" name=""/>
        <dsp:cNvSpPr/>
      </dsp:nvSpPr>
      <dsp:spPr>
        <a:xfrm>
          <a:off x="6365322"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7AD9E-A71E-4FA9-A102-D2F6297FC489}">
      <dsp:nvSpPr>
        <dsp:cNvPr id="0" name=""/>
        <dsp:cNvSpPr/>
      </dsp:nvSpPr>
      <dsp:spPr>
        <a:xfrm>
          <a:off x="7591888" y="0"/>
          <a:ext cx="171767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Conv(2020)</a:t>
          </a:r>
          <a:endParaRPr lang="he-IL" sz="1400" kern="1200" dirty="0"/>
        </a:p>
      </dsp:txBody>
      <dsp:txXfrm>
        <a:off x="7591888" y="0"/>
        <a:ext cx="1717679" cy="1455164"/>
      </dsp:txXfrm>
    </dsp:sp>
    <dsp:sp modelId="{932FD320-6B62-4A08-BAD8-83DDCF4B8510}">
      <dsp:nvSpPr>
        <dsp:cNvPr id="0" name=""/>
        <dsp:cNvSpPr/>
      </dsp:nvSpPr>
      <dsp:spPr>
        <a:xfrm>
          <a:off x="8268832" y="1637059"/>
          <a:ext cx="363791" cy="363791"/>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FA8A11-374C-44B4-9D5E-888EBE87FEC9}">
      <dsp:nvSpPr>
        <dsp:cNvPr id="0" name=""/>
        <dsp:cNvSpPr/>
      </dsp:nvSpPr>
      <dsp:spPr>
        <a:xfrm>
          <a:off x="9368488" y="2182746"/>
          <a:ext cx="1178414"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PCT(2021)</a:t>
          </a:r>
          <a:endParaRPr lang="he-IL" sz="1400" kern="1200" dirty="0"/>
        </a:p>
      </dsp:txBody>
      <dsp:txXfrm>
        <a:off x="9368488" y="2182746"/>
        <a:ext cx="1178414" cy="1455164"/>
      </dsp:txXfrm>
    </dsp:sp>
    <dsp:sp modelId="{FF3EFEE0-3E26-49FE-8834-A0BCF587E02C}">
      <dsp:nvSpPr>
        <dsp:cNvPr id="0" name=""/>
        <dsp:cNvSpPr/>
      </dsp:nvSpPr>
      <dsp:spPr>
        <a:xfrm>
          <a:off x="977580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כ"ז/אייר/תשפ"ב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2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https://www.youtube.com/watch?v=2RkmGapgMbc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5">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4236412780"/>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395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0000" lnSpcReduction="20000"/>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r>
              <a:rPr lang="en-US" dirty="0"/>
              <a:t>approach for 3D recognition tasks including :</a:t>
            </a:r>
          </a:p>
          <a:p>
            <a:pPr lvl="3" algn="l" rtl="0"/>
            <a:r>
              <a:rPr lang="en-US" dirty="0"/>
              <a:t>object classification</a:t>
            </a:r>
          </a:p>
          <a:p>
            <a:pPr lvl="3" algn="l" rtl="0"/>
            <a:r>
              <a:rPr lang="en-US" dirty="0"/>
              <a:t>part segmentation </a:t>
            </a:r>
          </a:p>
          <a:p>
            <a:pPr lvl="3" algn="l" rtl="0"/>
            <a:r>
              <a:rPr lang="en-US" dirty="0"/>
              <a:t>semantic segmentation</a:t>
            </a:r>
          </a:p>
          <a:p>
            <a:pPr lvl="2" algn="l" rtl="0"/>
            <a:endParaRPr lang="he-IL" dirty="0"/>
          </a:p>
          <a:p>
            <a:pPr lvl="1" algn="l" rtl="0"/>
            <a:r>
              <a:rPr lang="en-US" dirty="0"/>
              <a:t>Point net ++(2017)</a:t>
            </a:r>
          </a:p>
          <a:p>
            <a:pPr lvl="2" algn="l" rtl="0"/>
            <a:r>
              <a:rPr lang="en-US" sz="1800" dirty="0"/>
              <a:t>Improve the ability to capture local structures by query ball grouping.</a:t>
            </a:r>
            <a:endParaRPr lang="en-US" dirty="0"/>
          </a:p>
          <a:p>
            <a:pPr lvl="1" algn="l" rtl="0"/>
            <a:r>
              <a:rPr lang="en-US" dirty="0"/>
              <a:t>Point CNN(2018)</a:t>
            </a:r>
          </a:p>
          <a:p>
            <a:pPr lvl="2" algn="l" rtl="0"/>
            <a:r>
              <a:rPr lang="en-US" sz="2000" dirty="0"/>
              <a:t>generalization of CNN into leveraging spatially-local correlation from data represented in point cloud. </a:t>
            </a:r>
          </a:p>
          <a:p>
            <a:pPr lvl="2" algn="l" rtl="0"/>
            <a:r>
              <a:rPr lang="en-US" sz="2000" dirty="0"/>
              <a:t>The core of </a:t>
            </a:r>
            <a:r>
              <a:rPr lang="en-US" sz="2000" dirty="0" err="1"/>
              <a:t>PointCNN</a:t>
            </a:r>
            <a:r>
              <a:rPr lang="en-US" sz="2000" dirty="0"/>
              <a:t> is the X -Conv operator that weights and permutes input points and features before they are processed by a typical convolution</a:t>
            </a:r>
          </a:p>
          <a:p>
            <a:pPr lvl="1" algn="l" rtl="0"/>
            <a:endParaRPr lang="he-IL" dirty="0"/>
          </a:p>
          <a:p>
            <a:pPr lvl="1" algn="l" rtl="0"/>
            <a:endParaRPr lang="he-IL" dirty="0"/>
          </a:p>
          <a:p>
            <a:pPr lvl="1" algn="l" rtl="0"/>
            <a:endParaRPr lang="he-IL" dirty="0"/>
          </a:p>
        </p:txBody>
      </p:sp>
    </p:spTree>
    <p:extLst>
      <p:ext uri="{BB962C8B-B14F-4D97-AF65-F5344CB8AC3E}">
        <p14:creationId xmlns:p14="http://schemas.microsoft.com/office/powerpoint/2010/main" val="199206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lnSpcReduction="10000"/>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r>
              <a:rPr lang="en-US" dirty="0"/>
              <a:t>approach for 3D recognition tasks including :</a:t>
            </a:r>
          </a:p>
          <a:p>
            <a:pPr lvl="3" algn="l" rtl="0"/>
            <a:r>
              <a:rPr lang="en-US" dirty="0"/>
              <a:t>object classification</a:t>
            </a:r>
          </a:p>
          <a:p>
            <a:pPr lvl="3" algn="l" rtl="0"/>
            <a:r>
              <a:rPr lang="en-US" dirty="0"/>
              <a:t>part segmentation </a:t>
            </a:r>
          </a:p>
          <a:p>
            <a:pPr lvl="3" algn="l" rtl="0"/>
            <a:r>
              <a:rPr lang="en-US" dirty="0"/>
              <a:t>semantic segmentation</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a:blip r:embed="rId2"/>
          <a:stretch>
            <a:fillRect/>
          </a:stretch>
        </p:blipFill>
        <p:spPr>
          <a:xfrm>
            <a:off x="5189221" y="3307549"/>
            <a:ext cx="5425922" cy="2652241"/>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848670" y="2368363"/>
            <a:ext cx="4954555" cy="2741584"/>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422512" y="3039305"/>
            <a:ext cx="5959627" cy="2416196"/>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a:t>Work that inspired the paper writers:</a:t>
            </a:r>
            <a:endParaRPr lang="he-IL"/>
          </a:p>
          <a:p>
            <a:pPr lvl="1" algn="l" rtl="0"/>
            <a:r>
              <a:rPr lang="en-US"/>
              <a:t>Point net ++(2017)</a:t>
            </a:r>
          </a:p>
          <a:p>
            <a:pPr lvl="2" algn="l" rtl="0"/>
            <a:r>
              <a:rPr lang="en-US" sz="1800"/>
              <a:t>To handle the non uniform point sampling issue, we propose two novel set abstraction layers which aggregate multi-scale information, these contributions enable us to improve accuracy</a:t>
            </a:r>
            <a:endParaRPr lang="en-US"/>
          </a:p>
          <a:p>
            <a:pPr lvl="1" algn="l" rtl="0"/>
            <a:endParaRPr lang="he-IL"/>
          </a:p>
          <a:p>
            <a:pPr lvl="1" algn="l" rtl="0"/>
            <a:endParaRPr lang="he-IL"/>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2"/>
          <a:srcRect l="8221" t="17138" r="11398"/>
          <a:stretch/>
        </p:blipFill>
        <p:spPr>
          <a:xfrm>
            <a:off x="2619569" y="3522674"/>
            <a:ext cx="6952862" cy="3101918"/>
          </a:xfrm>
          <a:prstGeom prst="rect">
            <a:avLst/>
          </a:prstGeom>
        </p:spPr>
      </p:pic>
    </p:spTree>
    <p:extLst>
      <p:ext uri="{BB962C8B-B14F-4D97-AF65-F5344CB8AC3E}">
        <p14:creationId xmlns:p14="http://schemas.microsoft.com/office/powerpoint/2010/main" val="149675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a:t>
            </a:r>
          </a:p>
          <a:p>
            <a:pPr lvl="2" algn="l" rtl="0"/>
            <a:r>
              <a:rPr lang="en-US" dirty="0"/>
              <a:t> The core of </a:t>
            </a:r>
            <a:r>
              <a:rPr lang="en-US" dirty="0" err="1"/>
              <a:t>PointCNN</a:t>
            </a:r>
            <a:r>
              <a:rPr lang="en-US" dirty="0"/>
              <a:t> is the X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003477BF-C43C-B178-5997-DD1459695804}"/>
              </a:ext>
            </a:extLst>
          </p:cNvPr>
          <p:cNvPicPr>
            <a:picLocks noChangeAspect="1"/>
          </p:cNvPicPr>
          <p:nvPr/>
        </p:nvPicPr>
        <p:blipFill>
          <a:blip r:embed="rId2"/>
          <a:stretch>
            <a:fillRect/>
          </a:stretch>
        </p:blipFill>
        <p:spPr>
          <a:xfrm>
            <a:off x="1641415" y="3636336"/>
            <a:ext cx="9070204" cy="2990008"/>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dirty="0"/>
              <a:t>Work that inspired the paper writers:</a:t>
            </a:r>
          </a:p>
          <a:p>
            <a:pPr marL="457200" lvl="1" indent="0" algn="l" rtl="0">
              <a:buNone/>
            </a:pPr>
            <a:endParaRPr lang="en-US" dirty="0"/>
          </a:p>
          <a:p>
            <a:pPr lvl="1" algn="l" rtl="0"/>
            <a:r>
              <a:rPr lang="en-US" dirty="0"/>
              <a:t>Point Conv(2020)</a:t>
            </a:r>
          </a:p>
          <a:p>
            <a:pPr lvl="2" algn="l" rtl="0"/>
            <a:r>
              <a:rPr lang="en-US" dirty="0"/>
              <a:t>perform convolution operation on 3D point clouds, called </a:t>
            </a:r>
            <a:r>
              <a:rPr lang="en-US" dirty="0" err="1"/>
              <a:t>PointConv</a:t>
            </a:r>
            <a:r>
              <a:rPr lang="en-US" dirty="0"/>
              <a:t>. </a:t>
            </a:r>
          </a:p>
          <a:p>
            <a:pPr lvl="2" algn="l" rtl="0"/>
            <a:r>
              <a:rPr lang="en-US" dirty="0" err="1"/>
              <a:t>PointConv</a:t>
            </a:r>
            <a:r>
              <a:rPr lang="en-US" dirty="0"/>
              <a:t> trains multi-layer perceptron's on local point coordinates to approximate continuous weight and density functions in convolutional filters, which makes it naturally permutation-invariant and translation-invariant. </a:t>
            </a:r>
          </a:p>
          <a:p>
            <a:pPr lvl="2" algn="l" rtl="0"/>
            <a:r>
              <a:rPr lang="en-US" dirty="0"/>
              <a:t>This allows deep convolutional networks to be built directly on 3D point clouds.</a:t>
            </a:r>
          </a:p>
          <a:p>
            <a:pPr marL="914400" lvl="2" indent="0" algn="l" rtl="0">
              <a:buNone/>
            </a:pPr>
            <a:endParaRPr lang="en-US" dirty="0"/>
          </a:p>
          <a:p>
            <a:pPr lvl="1" algn="l" rtl="0"/>
            <a:endParaRPr lang="he-IL" dirty="0"/>
          </a:p>
          <a:p>
            <a:pPr lvl="1" algn="l" rtl="0"/>
            <a:endParaRPr lang="he-IL" dirty="0"/>
          </a:p>
          <a:p>
            <a:pPr lvl="1" algn="l" rtl="0"/>
            <a:endParaRPr lang="he-IL" dirty="0"/>
          </a:p>
        </p:txBody>
      </p:sp>
    </p:spTree>
    <p:extLst>
      <p:ext uri="{BB962C8B-B14F-4D97-AF65-F5344CB8AC3E}">
        <p14:creationId xmlns:p14="http://schemas.microsoft.com/office/powerpoint/2010/main" val="82955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a:t>Point Conv(2020) – visualization </a:t>
            </a:r>
          </a:p>
          <a:p>
            <a:pPr marL="914400" lvl="2" indent="0" algn="l" rtl="0">
              <a:buNone/>
            </a:pPr>
            <a:endParaRPr lang="en-US"/>
          </a:p>
          <a:p>
            <a:pPr lvl="1" algn="l" rtl="0"/>
            <a:endParaRPr lang="he-IL"/>
          </a:p>
          <a:p>
            <a:pPr lvl="1" algn="l" rtl="0"/>
            <a:endParaRPr lang="he-IL"/>
          </a:p>
          <a:p>
            <a:pPr lvl="1" algn="l" rtl="0"/>
            <a:endParaRPr lang="he-IL" dirty="0"/>
          </a:p>
        </p:txBody>
      </p:sp>
      <p:pic>
        <p:nvPicPr>
          <p:cNvPr id="5" name="תמונה 4">
            <a:extLst>
              <a:ext uri="{FF2B5EF4-FFF2-40B4-BE49-F238E27FC236}">
                <a16:creationId xmlns:a16="http://schemas.microsoft.com/office/drawing/2014/main" id="{C47E69DA-480D-B65A-394E-89299EAE4ACF}"/>
              </a:ext>
            </a:extLst>
          </p:cNvPr>
          <p:cNvPicPr>
            <a:picLocks noChangeAspect="1"/>
          </p:cNvPicPr>
          <p:nvPr/>
        </p:nvPicPr>
        <p:blipFill>
          <a:blip r:embed="rId2"/>
          <a:stretch>
            <a:fillRect/>
          </a:stretch>
        </p:blipFill>
        <p:spPr>
          <a:xfrm>
            <a:off x="4886448" y="2792222"/>
            <a:ext cx="5097124" cy="2998978"/>
          </a:xfrm>
          <a:prstGeom prst="rect">
            <a:avLst/>
          </a:prstGeom>
        </p:spPr>
      </p:pic>
      <p:pic>
        <p:nvPicPr>
          <p:cNvPr id="8" name="תמונה 7">
            <a:extLst>
              <a:ext uri="{FF2B5EF4-FFF2-40B4-BE49-F238E27FC236}">
                <a16:creationId xmlns:a16="http://schemas.microsoft.com/office/drawing/2014/main" id="{8AAA0DD3-5DF9-A423-5599-2291FFA1C55A}"/>
              </a:ext>
            </a:extLst>
          </p:cNvPr>
          <p:cNvPicPr>
            <a:picLocks noChangeAspect="1"/>
          </p:cNvPicPr>
          <p:nvPr/>
        </p:nvPicPr>
        <p:blipFill>
          <a:blip r:embed="rId3"/>
          <a:stretch>
            <a:fillRect/>
          </a:stretch>
        </p:blipFill>
        <p:spPr>
          <a:xfrm>
            <a:off x="913795" y="2792222"/>
            <a:ext cx="3828592" cy="2998978"/>
          </a:xfrm>
          <a:prstGeom prst="rect">
            <a:avLst/>
          </a:prstGeom>
        </p:spPr>
      </p:pic>
    </p:spTree>
    <p:extLst>
      <p:ext uri="{BB962C8B-B14F-4D97-AF65-F5344CB8AC3E}">
        <p14:creationId xmlns:p14="http://schemas.microsoft.com/office/powerpoint/2010/main" val="110343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855849"/>
            <a:ext cx="11631168" cy="4659612"/>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en-US" sz="1800" b="1" i="0" kern="1200" dirty="0"/>
                <a:t>Transformer for Point Cloud Representation</a:t>
              </a:r>
              <a:br>
                <a:rPr lang="en-US" sz="1800" kern="1200" dirty="0"/>
              </a:br>
              <a:endParaRPr lang="he-IL" sz="18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279692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63034"/>
            <a:ext cx="2358390" cy="3018014"/>
          </a:xfrm>
          <a:prstGeom prst="rect">
            <a:avLst/>
          </a:prstGeom>
        </p:spPr>
      </p:pic>
    </p:spTree>
    <p:extLst>
      <p:ext uri="{BB962C8B-B14F-4D97-AF65-F5344CB8AC3E}">
        <p14:creationId xmlns:p14="http://schemas.microsoft.com/office/powerpoint/2010/main" val="101329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067" y="2659770"/>
            <a:ext cx="3447589" cy="1942142"/>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803343" y="2659770"/>
            <a:ext cx="4590894" cy="1883329"/>
          </a:xfrm>
          <a:prstGeom prst="rect">
            <a:avLst/>
          </a:prstGeom>
        </p:spPr>
      </p:pic>
    </p:spTree>
    <p:extLst>
      <p:ext uri="{BB962C8B-B14F-4D97-AF65-F5344CB8AC3E}">
        <p14:creationId xmlns:p14="http://schemas.microsoft.com/office/powerpoint/2010/main" val="639051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Tree>
    <p:extLst>
      <p:ext uri="{BB962C8B-B14F-4D97-AF65-F5344CB8AC3E}">
        <p14:creationId xmlns:p14="http://schemas.microsoft.com/office/powerpoint/2010/main" val="4050281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2096064"/>
            <a:ext cx="10676225" cy="3695136"/>
          </a:xfrm>
        </p:spPr>
        <p:txBody>
          <a:bodyPr>
            <a:normAutofit fontScale="85000" lnSpcReduction="10000"/>
          </a:bodyPr>
          <a:lstStyle/>
          <a:p>
            <a:pPr algn="l" rtl="0"/>
            <a:r>
              <a:rPr lang="en-US" dirty="0"/>
              <a:t>The encoder aims to transform input points into a new higher dimensional feature space, which can</a:t>
            </a:r>
            <a:br>
              <a:rPr lang="en-US" dirty="0"/>
            </a:br>
            <a:r>
              <a:rPr lang="en-US" dirty="0"/>
              <a:t>characterize the semantic affinities between points as a basis for various point cloud processing tasks. </a:t>
            </a:r>
          </a:p>
          <a:p>
            <a:pPr algn="l" rtl="0"/>
            <a:r>
              <a:rPr lang="en-US" dirty="0"/>
              <a:t>The encoder of PCT starts by:</a:t>
            </a:r>
          </a:p>
          <a:p>
            <a:pPr lvl="1" algn="l" rtl="0"/>
            <a:r>
              <a:rPr lang="en-US" dirty="0"/>
              <a:t> embedding the input coordinates into a higher feature space.</a:t>
            </a:r>
          </a:p>
          <a:p>
            <a:pPr lvl="1" algn="l" rtl="0"/>
            <a:r>
              <a:rPr lang="en-US" dirty="0"/>
              <a:t>The embedded features are later fed into 4 stacked attention module to learn a semantically rich and</a:t>
            </a:r>
            <a:br>
              <a:rPr lang="en-US" dirty="0"/>
            </a:br>
            <a:r>
              <a:rPr lang="en-US" dirty="0"/>
              <a:t>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algn="l" rtl="0"/>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a:stretch/>
        </p:blipFill>
        <p:spPr>
          <a:xfrm>
            <a:off x="6692343" y="4465056"/>
            <a:ext cx="3659461" cy="2095764"/>
          </a:xfrm>
          <a:prstGeom prst="rect">
            <a:avLst/>
          </a:prstGeom>
        </p:spPr>
      </p:pic>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1312313" y="5398893"/>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1312313" y="5180419"/>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2217420" y="5180419"/>
            <a:ext cx="929787" cy="218474"/>
          </a:xfrm>
          <a:prstGeom prst="rect">
            <a:avLst/>
          </a:prstGeom>
        </p:spPr>
      </p:pic>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1312313" y="4689052"/>
            <a:ext cx="1095607" cy="273901"/>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3780" y="230168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868" y="3525422"/>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780" y="4136282"/>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741420" y="521208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20000"/>
              </a:bodyPr>
              <a:lstStyle/>
              <a:p>
                <a:pPr lvl="2" algn="l" rtl="0"/>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r>
                      <a:rPr lang="en-US" i="1">
                        <a:latin typeface="Cambria Math" panose="02040503050406030204" pitchFamily="18" charset="0"/>
                      </a:rPr>
                      <m:t> </m:t>
                    </m:r>
                  </m:oMath>
                </a14:m>
                <a:r>
                  <a:rPr lang="en-US" dirty="0"/>
                  <a:t>  - The amount of class defined to be object categories (e.g. desk, table, chair)</a:t>
                </a:r>
              </a:p>
              <a:p>
                <a:pPr lvl="2"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𝑔</m:t>
                        </m:r>
                      </m:sub>
                    </m:sSub>
                  </m:oMath>
                </a14:m>
                <a:r>
                  <a:rPr lang="en-US" dirty="0"/>
                  <a:t>-  global feature</a:t>
                </a:r>
              </a:p>
              <a:p>
                <a:pPr lvl="2" algn="l" rtl="0"/>
                <a:r>
                  <a:rPr lang="en-US" dirty="0"/>
                  <a:t>Linear - </a:t>
                </a:r>
              </a:p>
              <a:p>
                <a:pPr lvl="2" algn="l" rtl="0"/>
                <a:r>
                  <a:rPr lang="en-US" dirty="0"/>
                  <a:t>Batch Normalization - </a:t>
                </a:r>
              </a:p>
              <a:p>
                <a:pPr lvl="2" algn="l" rtl="0"/>
                <a:r>
                  <a:rPr lang="en-US" dirty="0"/>
                  <a:t>Drop out -  </a:t>
                </a:r>
              </a:p>
              <a:p>
                <a:pPr lvl="2" algn="l" rtl="0"/>
                <a:r>
                  <a:rPr lang="en-US" dirty="0"/>
                  <a:t>LBR - combining Linear &amp; </a:t>
                </a:r>
                <a:r>
                  <a:rPr lang="en-US" dirty="0" err="1"/>
                  <a:t>BatchNorm</a:t>
                </a:r>
                <a:r>
                  <a:rPr lang="en-US" dirty="0"/>
                  <a:t> (BN) &amp; </a:t>
                </a:r>
                <a:r>
                  <a:rPr lang="en-US" dirty="0" err="1"/>
                  <a:t>ReLU</a:t>
                </a:r>
                <a:r>
                  <a:rPr lang="en-US" dirty="0"/>
                  <a:t> layers</a:t>
                </a:r>
              </a:p>
              <a:p>
                <a:pPr lvl="2" algn="l" rtl="0"/>
                <a:r>
                  <a:rPr lang="en-US" dirty="0"/>
                  <a:t>LBRD – LBR &amp; Dropout </a:t>
                </a:r>
              </a:p>
              <a:p>
                <a:pPr lvl="2" algn="l" rtl="0"/>
                <a:r>
                  <a:rPr lang="en-US" dirty="0"/>
                  <a:t>MA –pooling  - </a:t>
                </a:r>
                <a:br>
                  <a:rPr lang="en-US" dirty="0"/>
                </a:br>
                <a:endParaRPr lang="en-US" dirty="0"/>
              </a:p>
              <a:p>
                <a:pPr lvl="2" algn="l" rtl="0"/>
                <a:r>
                  <a:rPr lang="en-US" dirty="0"/>
                  <a:t>to the classification decoder get the global feature extract in the encoder block</a:t>
                </a:r>
              </a:p>
              <a:p>
                <a:pPr lvl="2" algn="l" rtl="0"/>
                <a:r>
                  <a:rPr lang="en-US" dirty="0"/>
                  <a:t>Feed into 2 layer of LBR, and finally into LBRD unit in size of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𝐶</m:t>
                            </m:r>
                          </m:sub>
                        </m:sSub>
                      </m:sup>
                    </m:sSup>
                  </m:oMath>
                </a14:m>
                <a:br>
                  <a:rPr lang="en-US" dirty="0"/>
                </a:br>
                <a:br>
                  <a:rPr lang="en-US" dirty="0"/>
                </a:br>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t="-660"/>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3"/>
          <a:srcRect l="42802" r="35928" b="18785"/>
          <a:stretch/>
        </p:blipFill>
        <p:spPr>
          <a:xfrm>
            <a:off x="9829800" y="169826"/>
            <a:ext cx="2231136" cy="2205868"/>
          </a:xfrm>
          <a:prstGeom prst="rect">
            <a:avLst/>
          </a:prstGeom>
        </p:spPr>
      </p:pic>
      <p:grpSp>
        <p:nvGrpSpPr>
          <p:cNvPr id="11" name="קבוצה 10">
            <a:extLst>
              <a:ext uri="{FF2B5EF4-FFF2-40B4-BE49-F238E27FC236}">
                <a16:creationId xmlns:a16="http://schemas.microsoft.com/office/drawing/2014/main" id="{89EE4D32-1DA6-7BE5-ECE9-84C17748D154}"/>
              </a:ext>
            </a:extLst>
          </p:cNvPr>
          <p:cNvGrpSpPr/>
          <p:nvPr/>
        </p:nvGrpSpPr>
        <p:grpSpPr>
          <a:xfrm>
            <a:off x="6618867" y="5636697"/>
            <a:ext cx="5573133" cy="1223405"/>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4"/>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4"/>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4047597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lvl="2" algn="l" rtl="0"/>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𝑁</m:t>
                        </m:r>
                      </m:e>
                      <m:sub>
                        <m:r>
                          <a:rPr lang="en-US" i="1">
                            <a:latin typeface="Cambria Math" panose="02040503050406030204" pitchFamily="18" charset="0"/>
                          </a:rPr>
                          <m:t>𝑐</m:t>
                        </m:r>
                      </m:sub>
                    </m:sSub>
                    <m:r>
                      <a:rPr lang="en-US" i="1">
                        <a:latin typeface="Cambria Math" panose="02040503050406030204" pitchFamily="18" charset="0"/>
                      </a:rPr>
                      <m:t> </m:t>
                    </m:r>
                  </m:oMath>
                </a14:m>
                <a:r>
                  <a:rPr lang="en-US" dirty="0"/>
                  <a:t>  - The amount of class defined to be object categories (e.g. desk, table, chair)</a:t>
                </a:r>
              </a:p>
              <a:p>
                <a:pPr lvl="2" algn="l" rtl="0"/>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𝐹</m:t>
                        </m:r>
                      </m:e>
                      <m:sub>
                        <m:r>
                          <a:rPr lang="en-US" b="0" i="1" smtClean="0">
                            <a:latin typeface="Cambria Math" panose="02040503050406030204" pitchFamily="18" charset="0"/>
                          </a:rPr>
                          <m:t>𝑔</m:t>
                        </m:r>
                      </m:sub>
                    </m:sSub>
                  </m:oMath>
                </a14:m>
                <a:r>
                  <a:rPr lang="en-US" dirty="0"/>
                  <a:t>-  global feature </a:t>
                </a:r>
              </a:p>
              <a:p>
                <a:pPr lvl="2" algn="l" rtl="0"/>
                <a:r>
                  <a:rPr lang="en-US" dirty="0"/>
                  <a:t>LBR - combining Linear &amp; </a:t>
                </a:r>
                <a:r>
                  <a:rPr lang="en-US" dirty="0" err="1"/>
                  <a:t>BatchNorm</a:t>
                </a:r>
                <a:r>
                  <a:rPr lang="en-US" dirty="0"/>
                  <a:t> (BN) &amp; </a:t>
                </a:r>
                <a:r>
                  <a:rPr lang="en-US" dirty="0" err="1"/>
                  <a:t>ReLU</a:t>
                </a:r>
                <a:r>
                  <a:rPr lang="en-US" dirty="0"/>
                  <a:t> layers</a:t>
                </a:r>
              </a:p>
              <a:p>
                <a:pPr lvl="2" algn="l" rtl="0"/>
                <a:r>
                  <a:rPr lang="en-US" dirty="0"/>
                  <a:t>LBRD – LBR &amp; Dropout </a:t>
                </a:r>
              </a:p>
              <a:p>
                <a:pPr lvl="2" algn="l" rtl="0"/>
                <a:r>
                  <a:rPr lang="en-US" dirty="0"/>
                  <a:t>MA –pooling  - </a:t>
                </a:r>
                <a:br>
                  <a:rPr lang="en-US" dirty="0"/>
                </a:br>
                <a:endParaRPr lang="en-US" dirty="0"/>
              </a:p>
              <a:p>
                <a:pPr lvl="2" algn="l" rtl="0"/>
                <a:r>
                  <a:rPr lang="en-US" dirty="0"/>
                  <a:t>to the classification decoder get the global feature extract in the encoder block</a:t>
                </a:r>
              </a:p>
              <a:p>
                <a:pPr lvl="2" algn="l" rtl="0"/>
                <a:r>
                  <a:rPr lang="en-US" dirty="0"/>
                  <a:t>Feed into 2 layer of LBR, and finally into LBRD unit in size of </a:t>
                </a:r>
                <a14:m>
                  <m:oMath xmlns:m="http://schemas.openxmlformats.org/officeDocument/2006/math">
                    <m:r>
                      <a:rPr lang="en-US" b="0" i="1" smtClean="0">
                        <a:latin typeface="Cambria Math" panose="02040503050406030204" pitchFamily="18" charset="0"/>
                      </a:rPr>
                      <m:t>𝐶</m:t>
                    </m:r>
                    <m:r>
                      <a:rPr lang="en-US" b="0" i="1" smtClean="0">
                        <a:latin typeface="Cambria Math" panose="02040503050406030204" pitchFamily="18" charset="0"/>
                      </a:rPr>
                      <m:t>∈ </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𝑁</m:t>
                            </m:r>
                          </m:e>
                          <m:sub>
                            <m:r>
                              <a:rPr lang="en-US" b="0" i="1" smtClean="0">
                                <a:latin typeface="Cambria Math" panose="02040503050406030204" pitchFamily="18" charset="0"/>
                                <a:ea typeface="Cambria Math" panose="02040503050406030204" pitchFamily="18" charset="0"/>
                              </a:rPr>
                              <m:t>𝐶</m:t>
                            </m:r>
                          </m:sub>
                        </m:sSub>
                      </m:sup>
                    </m:sSup>
                  </m:oMath>
                </a14:m>
                <a:br>
                  <a:rPr lang="en-US" dirty="0"/>
                </a:br>
                <a:br>
                  <a:rPr lang="en-US" dirty="0"/>
                </a:br>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t="-165"/>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3"/>
          <a:srcRect l="42802" r="35928" b="18785"/>
          <a:stretch/>
        </p:blipFill>
        <p:spPr>
          <a:xfrm>
            <a:off x="9829800" y="169826"/>
            <a:ext cx="2231136" cy="2205868"/>
          </a:xfrm>
          <a:prstGeom prst="rect">
            <a:avLst/>
          </a:prstGeom>
        </p:spPr>
      </p:pic>
      <p:grpSp>
        <p:nvGrpSpPr>
          <p:cNvPr id="11" name="קבוצה 10">
            <a:extLst>
              <a:ext uri="{FF2B5EF4-FFF2-40B4-BE49-F238E27FC236}">
                <a16:creationId xmlns:a16="http://schemas.microsoft.com/office/drawing/2014/main" id="{89EE4D32-1DA6-7BE5-ECE9-84C17748D154}"/>
              </a:ext>
            </a:extLst>
          </p:cNvPr>
          <p:cNvGrpSpPr/>
          <p:nvPr/>
        </p:nvGrpSpPr>
        <p:grpSpPr>
          <a:xfrm>
            <a:off x="6618867" y="5636697"/>
            <a:ext cx="5573133" cy="1223405"/>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4"/>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4"/>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6150131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6" name="תמונה 5">
            <a:extLst>
              <a:ext uri="{FF2B5EF4-FFF2-40B4-BE49-F238E27FC236}">
                <a16:creationId xmlns:a16="http://schemas.microsoft.com/office/drawing/2014/main" id="{70181740-CE07-AB41-969B-DC7955CA0272}"/>
              </a:ext>
            </a:extLst>
          </p:cNvPr>
          <p:cNvPicPr>
            <a:picLocks noChangeAspect="1"/>
          </p:cNvPicPr>
          <p:nvPr/>
        </p:nvPicPr>
        <p:blipFill>
          <a:blip r:embed="rId2"/>
          <a:stretch>
            <a:fillRect/>
          </a:stretch>
        </p:blipFill>
        <p:spPr>
          <a:xfrm>
            <a:off x="820489" y="3635238"/>
            <a:ext cx="10364410" cy="2613162"/>
          </a:xfrm>
          <a:prstGeom prst="rect">
            <a:avLst/>
          </a:prstGeom>
        </p:spPr>
      </p:pic>
    </p:spTree>
    <p:extLst>
      <p:ext uri="{BB962C8B-B14F-4D97-AF65-F5344CB8AC3E}">
        <p14:creationId xmlns:p14="http://schemas.microsoft.com/office/powerpoint/2010/main" val="35674251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C23FAEBB-7307-3009-BC4A-5DAE88191D47}"/>
              </a:ext>
            </a:extLst>
          </p:cNvPr>
          <p:cNvPicPr>
            <a:picLocks noChangeAspect="1"/>
          </p:cNvPicPr>
          <p:nvPr/>
        </p:nvPicPr>
        <p:blipFill>
          <a:blip r:embed="rId2"/>
          <a:stretch>
            <a:fillRect/>
          </a:stretch>
        </p:blipFill>
        <p:spPr>
          <a:xfrm>
            <a:off x="913795" y="3811382"/>
            <a:ext cx="10692882" cy="2778523"/>
          </a:xfrm>
          <a:prstGeom prst="rect">
            <a:avLst/>
          </a:prstGeom>
        </p:spPr>
      </p:pic>
    </p:spTree>
    <p:extLst>
      <p:ext uri="{BB962C8B-B14F-4D97-AF65-F5344CB8AC3E}">
        <p14:creationId xmlns:p14="http://schemas.microsoft.com/office/powerpoint/2010/main" val="41056843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6" name="תמונה 5">
            <a:extLst>
              <a:ext uri="{FF2B5EF4-FFF2-40B4-BE49-F238E27FC236}">
                <a16:creationId xmlns:a16="http://schemas.microsoft.com/office/drawing/2014/main" id="{37022DC5-ED59-C1F1-7B9C-7E066D4D050A}"/>
              </a:ext>
            </a:extLst>
          </p:cNvPr>
          <p:cNvPicPr>
            <a:picLocks noChangeAspect="1"/>
          </p:cNvPicPr>
          <p:nvPr/>
        </p:nvPicPr>
        <p:blipFill>
          <a:blip r:embed="rId2"/>
          <a:stretch>
            <a:fillRect/>
          </a:stretch>
        </p:blipFill>
        <p:spPr>
          <a:xfrm>
            <a:off x="3679118" y="3754205"/>
            <a:ext cx="5020376" cy="2857899"/>
          </a:xfrm>
          <a:prstGeom prst="rect">
            <a:avLst/>
          </a:prstGeom>
        </p:spPr>
      </p:pic>
    </p:spTree>
    <p:extLst>
      <p:ext uri="{BB962C8B-B14F-4D97-AF65-F5344CB8AC3E}">
        <p14:creationId xmlns:p14="http://schemas.microsoft.com/office/powerpoint/2010/main" val="3590596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43EC18CA-4695-D07F-9BEC-021165172557}"/>
              </a:ext>
            </a:extLst>
          </p:cNvPr>
          <p:cNvPicPr>
            <a:picLocks noChangeAspect="1"/>
          </p:cNvPicPr>
          <p:nvPr/>
        </p:nvPicPr>
        <p:blipFill>
          <a:blip r:embed="rId2"/>
          <a:stretch>
            <a:fillRect/>
          </a:stretch>
        </p:blipFill>
        <p:spPr>
          <a:xfrm>
            <a:off x="7766122" y="1791478"/>
            <a:ext cx="3848567" cy="4662264"/>
          </a:xfrm>
          <a:prstGeom prst="rect">
            <a:avLst/>
          </a:prstGeom>
        </p:spPr>
      </p:pic>
    </p:spTree>
    <p:extLst>
      <p:ext uri="{BB962C8B-B14F-4D97-AF65-F5344CB8AC3E}">
        <p14:creationId xmlns:p14="http://schemas.microsoft.com/office/powerpoint/2010/main" val="2837144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643467" y="643467"/>
            <a:ext cx="3361498" cy="1267810"/>
          </a:xfrm>
        </p:spPr>
        <p:txBody>
          <a:bodyPr anchor="b">
            <a:normAutofit/>
          </a:bodyPr>
          <a:lstStyle/>
          <a:p>
            <a:pPr algn="l"/>
            <a:r>
              <a:rPr lang="en-US" sz="2400"/>
              <a:t>ARCHITHCHER </a:t>
            </a:r>
            <a:endParaRPr lang="he-IL" sz="240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43467" y="2096063"/>
            <a:ext cx="3361498" cy="4028512"/>
          </a:xfrm>
        </p:spPr>
        <p:txBody>
          <a:bodyPr>
            <a:normAutofit/>
          </a:bodyPr>
          <a:lstStyle/>
          <a:p>
            <a:pPr algn="l" rtl="0"/>
            <a:r>
              <a:rPr lang="en-US" sz="1400"/>
              <a:t>aaa</a:t>
            </a:r>
            <a:endParaRPr lang="he-IL" sz="1400"/>
          </a:p>
        </p:txBody>
      </p:sp>
      <p:sp>
        <p:nvSpPr>
          <p:cNvPr id="10" name="Rectangle 9">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DA7199B7-47A3-C398-633D-27CF3AFE7375}"/>
              </a:ext>
            </a:extLst>
          </p:cNvPr>
          <p:cNvPicPr>
            <a:picLocks noChangeAspect="1"/>
          </p:cNvPicPr>
          <p:nvPr/>
        </p:nvPicPr>
        <p:blipFill>
          <a:blip r:embed="rId3"/>
          <a:stretch>
            <a:fillRect/>
          </a:stretch>
        </p:blipFill>
        <p:spPr>
          <a:xfrm>
            <a:off x="5170931" y="2243022"/>
            <a:ext cx="5895257" cy="2402317"/>
          </a:xfrm>
          <a:prstGeom prst="rect">
            <a:avLst/>
          </a:prstGeom>
        </p:spPr>
      </p:pic>
    </p:spTree>
    <p:extLst>
      <p:ext uri="{BB962C8B-B14F-4D97-AF65-F5344CB8AC3E}">
        <p14:creationId xmlns:p14="http://schemas.microsoft.com/office/powerpoint/2010/main" val="28305149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8" name="תמונה 7">
            <a:extLst>
              <a:ext uri="{FF2B5EF4-FFF2-40B4-BE49-F238E27FC236}">
                <a16:creationId xmlns:a16="http://schemas.microsoft.com/office/drawing/2014/main" id="{39B87920-BBD1-BBE7-D693-9D5E6C69FEDE}"/>
              </a:ext>
            </a:extLst>
          </p:cNvPr>
          <p:cNvPicPr>
            <a:picLocks noChangeAspect="1"/>
          </p:cNvPicPr>
          <p:nvPr/>
        </p:nvPicPr>
        <p:blipFill>
          <a:blip r:embed="rId2"/>
          <a:stretch>
            <a:fillRect/>
          </a:stretch>
        </p:blipFill>
        <p:spPr>
          <a:xfrm>
            <a:off x="913795" y="3768922"/>
            <a:ext cx="9993086" cy="2621547"/>
          </a:xfrm>
          <a:prstGeom prst="rect">
            <a:avLst/>
          </a:prstGeom>
        </p:spPr>
      </p:pic>
    </p:spTree>
    <p:extLst>
      <p:ext uri="{BB962C8B-B14F-4D97-AF65-F5344CB8AC3E}">
        <p14:creationId xmlns:p14="http://schemas.microsoft.com/office/powerpoint/2010/main" val="718123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 in health care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385994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a:p>
            <a:pPr lvl="3" algn="l" rtl="0"/>
            <a:r>
              <a:rPr lang="en-US" dirty="0"/>
              <a:t>https://www.youtube.com/watch?v=IKfbiFQB_0U</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algn="l" rtl="0"/>
            <a:r>
              <a:rPr lang="en-US" sz="1800" b="0" i="0" dirty="0">
                <a:effectLst/>
                <a:latin typeface="NimbusRomNo9L-Regu"/>
              </a:rPr>
              <a:t>In this paper, we propose a permutation-invariant point</a:t>
            </a:r>
            <a:br>
              <a:rPr lang="en-US" sz="1800" b="0" i="0" dirty="0">
                <a:effectLst/>
                <a:latin typeface="NimbusRomNo9L-Regu"/>
              </a:rPr>
            </a:br>
            <a:r>
              <a:rPr lang="en-US" sz="1800" b="0" i="0" dirty="0">
                <a:effectLst/>
                <a:latin typeface="NimbusRomNo9L-Regu"/>
              </a:rPr>
              <a:t>cloud transformer, which is suitable for learning on unstructured point clouds with irregular domain. The proposed offset-attention and normalization mechanisms help</a:t>
            </a:r>
            <a:br>
              <a:rPr lang="en-US" sz="1800" b="0" i="0" dirty="0">
                <a:effectLst/>
                <a:latin typeface="NimbusRomNo9L-Regu"/>
              </a:rPr>
            </a:br>
            <a:r>
              <a:rPr lang="en-US" sz="1800" b="0" i="0" dirty="0">
                <a:effectLst/>
                <a:latin typeface="NimbusRomNo9L-Regu"/>
              </a:rPr>
              <a:t>to make our PCT effective. Experiments show that PCT</a:t>
            </a:r>
            <a:br>
              <a:rPr lang="en-US" sz="1800" b="0" i="0" dirty="0">
                <a:effectLst/>
                <a:latin typeface="NimbusRomNo9L-Regu"/>
              </a:rPr>
            </a:br>
            <a:r>
              <a:rPr lang="en-US" sz="1800" b="0" i="0" dirty="0">
                <a:effectLst/>
                <a:latin typeface="NimbusRomNo9L-Regu"/>
              </a:rPr>
              <a:t>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 particularly</a:t>
            </a:r>
            <a:br>
              <a:rPr lang="en-US" sz="1800" b="0" i="0" dirty="0">
                <a:effectLst/>
                <a:latin typeface="NimbusRomNo9L-Regu"/>
              </a:rPr>
            </a:br>
            <a:r>
              <a:rPr lang="en-US" sz="1800" b="0" i="0" dirty="0">
                <a:effectLst/>
                <a:latin typeface="NimbusRomNo9L-Regu"/>
              </a:rPr>
              <a:t>shape classification, part segmentation and normal estimation.</a:t>
            </a:r>
            <a:br>
              <a:rPr lang="en-US" sz="1800" b="0" i="0" dirty="0">
                <a:effectLst/>
                <a:latin typeface="NimbusRomNo9L-Regu"/>
              </a:rPr>
            </a:br>
            <a:r>
              <a:rPr lang="en-US" sz="1800" b="0" i="0" dirty="0">
                <a:effectLst/>
                <a:latin typeface="NimbusRomNo9L-Regu"/>
              </a:rPr>
              <a:t>Transformer has already revealed powerful capabilities</a:t>
            </a:r>
            <a:br>
              <a:rPr lang="en-US" sz="1800" b="0" i="0" dirty="0">
                <a:effectLst/>
                <a:latin typeface="NimbusRomNo9L-Regu"/>
              </a:rPr>
            </a:br>
            <a:r>
              <a:rPr lang="en-US" sz="1800" b="0" i="0" dirty="0">
                <a:effectLst/>
                <a:latin typeface="NimbusRomNo9L-Regu"/>
              </a:rPr>
              <a:t>given large amounts of training data. At present, the available point cloud datasets are very limited compared to image. In future, we will train it on larger datasets and study its advantages and disadvantages with respect to other popular frameworks. Besides, the encoder-decoder structure</a:t>
            </a:r>
            <a:br>
              <a:rPr lang="en-US" sz="1800" b="0" i="0" dirty="0">
                <a:effectLst/>
                <a:latin typeface="NimbusRomNo9L-Regu"/>
              </a:rPr>
            </a:br>
            <a:r>
              <a:rPr lang="en-US" sz="1800" b="0" i="0" dirty="0">
                <a:effectLst/>
                <a:latin typeface="NimbusRomNo9L-Regu"/>
              </a:rPr>
              <a:t>of Transformer support more complex tasks, such as point</a:t>
            </a:r>
            <a:br>
              <a:rPr lang="en-US" sz="1800" b="0" i="0" dirty="0">
                <a:effectLst/>
                <a:latin typeface="NimbusRomNo9L-Regu"/>
              </a:rPr>
            </a:br>
            <a:r>
              <a:rPr lang="en-US" sz="1800" b="0" i="0" dirty="0">
                <a:effectLst/>
                <a:latin typeface="NimbusRomNo9L-Regu"/>
              </a:rPr>
              <a:t>cloud generation and completion. We will extend the PCT</a:t>
            </a:r>
            <a:br>
              <a:rPr lang="en-US" sz="1800" b="0" i="0" dirty="0">
                <a:effectLst/>
                <a:latin typeface="NimbusRomNo9L-Regu"/>
              </a:rPr>
            </a:br>
            <a:r>
              <a:rPr lang="en-US" sz="1800" b="0" i="0" dirty="0">
                <a:effectLst/>
                <a:latin typeface="NimbusRomNo9L-Regu"/>
              </a:rPr>
              <a:t>to further applications</a:t>
            </a:r>
            <a:r>
              <a:rPr lang="en-US" dirty="0"/>
              <a:t> </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r>
              <a:rPr lang="en-US" b="1" dirty="0">
                <a:effectLst/>
                <a:latin typeface="Rubik"/>
              </a:rPr>
              <a:t>https://ranahanocka.github.io/point2mesh/</a:t>
            </a:r>
          </a:p>
          <a:p>
            <a:pPr algn="l" rtl="0"/>
            <a:endParaRPr lang="en-US" sz="1800" b="1" dirty="0">
              <a:effectLst/>
              <a:latin typeface="Rubik"/>
            </a:endParaRPr>
          </a:p>
          <a:p>
            <a:pPr algn="l" rtl="0"/>
            <a:endParaRPr lang="en-US" dirty="0"/>
          </a:p>
          <a:p>
            <a:pPr lvl="1" algn="l" rtl="0"/>
            <a:endParaRPr lang="en-US" dirty="0"/>
          </a:p>
        </p:txBody>
      </p:sp>
    </p:spTree>
    <p:extLst>
      <p:ext uri="{BB962C8B-B14F-4D97-AF65-F5344CB8AC3E}">
        <p14:creationId xmlns:p14="http://schemas.microsoft.com/office/powerpoint/2010/main" val="350118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4280</TotalTime>
  <Words>1431</Words>
  <Application>Microsoft Office PowerPoint</Application>
  <PresentationFormat>מסך רחב</PresentationFormat>
  <Paragraphs>252</Paragraphs>
  <Slides>40</Slides>
  <Notes>2</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40</vt:i4>
      </vt:variant>
    </vt:vector>
  </HeadingPairs>
  <TitlesOfParts>
    <vt:vector size="48" baseType="lpstr">
      <vt:lpstr>Arial</vt:lpstr>
      <vt:lpstr>Bookman Old Style</vt:lpstr>
      <vt:lpstr>Calibri</vt:lpstr>
      <vt:lpstr>Cambria Math</vt:lpstr>
      <vt:lpstr>NimbusRomNo9L-Regu</vt:lpstr>
      <vt:lpstr>Rockwell</vt:lpstr>
      <vt:lpstr>Rubik</vt:lpstr>
      <vt:lpstr>Damask</vt:lpstr>
      <vt:lpstr>Health care</vt:lpstr>
      <vt:lpstr>Paper name </vt:lpstr>
      <vt:lpstr>point CLOUD</vt:lpstr>
      <vt:lpstr>point CLOUD</vt:lpstr>
      <vt:lpstr>point CLOUD</vt:lpstr>
      <vt:lpstr>point CLOUD</vt:lpstr>
      <vt:lpstr>point CLOUD</vt:lpstr>
      <vt:lpstr>Photogrammetry vs. laser scanner</vt:lpstr>
      <vt:lpstr>point CLOUD</vt:lpstr>
      <vt:lpstr>point CLOUD</vt:lpstr>
      <vt:lpstr>TIMELINE</vt:lpstr>
      <vt:lpstr>TIMELINE</vt:lpstr>
      <vt:lpstr>TIMELINE</vt:lpstr>
      <vt:lpstr>TIMELINE</vt:lpstr>
      <vt:lpstr>TIMELINE</vt:lpstr>
      <vt:lpstr>TIMELINE</vt:lpstr>
      <vt:lpstr>TIMELINE</vt:lpstr>
      <vt:lpstr>TIMELINE</vt:lpstr>
      <vt:lpstr>TIMELINE</vt:lpstr>
      <vt:lpstr>TIMELINE</vt:lpstr>
      <vt:lpstr>Paper flow</vt:lpstr>
      <vt:lpstr>Paper flow</vt:lpstr>
      <vt:lpstr>Paper flow</vt:lpstr>
      <vt:lpstr>Paper flow</vt:lpstr>
      <vt:lpstr>ARCHITHCHER </vt:lpstr>
      <vt:lpstr>ARCHITHCHER </vt:lpstr>
      <vt:lpstr>ARCHITHCHER </vt:lpstr>
      <vt:lpstr>ARCHITHCHER </vt:lpstr>
      <vt:lpstr>ARCHITHCHER </vt:lpstr>
      <vt:lpstr>ARCHITHCHER </vt:lpstr>
      <vt:lpstr>ARCHITHCHER </vt:lpstr>
      <vt:lpstr>ARCHITHCHER </vt:lpstr>
      <vt:lpstr>ARCHITHCHER </vt:lpstr>
      <vt:lpstr>ARCHITHCHER </vt:lpstr>
      <vt:lpstr>ARCHITHCHER </vt:lpstr>
      <vt:lpstr>ARCHITHCHER </vt:lpstr>
      <vt:lpstr>ARCHITHCHER </vt:lpstr>
      <vt:lpstr>ARCHITHCHER </vt:lpstr>
      <vt:lpstr>Point cloud in health care</vt:lpstr>
      <vt:lpstr>CONCULISION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21</cp:revision>
  <dcterms:created xsi:type="dcterms:W3CDTF">2022-05-26T07:39:24Z</dcterms:created>
  <dcterms:modified xsi:type="dcterms:W3CDTF">2022-05-29T07:30:06Z</dcterms:modified>
</cp:coreProperties>
</file>